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Presenter Notes:  </a:t>
            </a:r>
          </a:p>
          <a:p>
            <a:pPr rtl="0" lvl="0">
              <a:spcBef>
                <a:spcPts val="0"/>
              </a:spcBef>
              <a:buNone/>
            </a:pPr>
            <a:r>
              <a:t/>
            </a:r>
            <a:endParaRPr/>
          </a:p>
          <a:p>
            <a:pPr rtl="0" lvl="0">
              <a:spcBef>
                <a:spcPts val="0"/>
              </a:spcBef>
              <a:buNone/>
            </a:pPr>
            <a:r>
              <a:rPr lang="en"/>
              <a:t>This is an important skill for the successful management of many households in Canada.  Oftentimes, this is a highly debated issue and can lead to arguments between the primary household managers. By the end of this lesson, you will be able to successfully determine if ice cubes need to be made and will learn how to do so in a quick and efficient manner.  </a:t>
            </a:r>
          </a:p>
          <a:p>
            <a:pPr rtl="0" lvl="0">
              <a:spcBef>
                <a:spcPts val="0"/>
              </a:spcBef>
              <a:buNone/>
            </a:pPr>
            <a:r>
              <a:t/>
            </a:r>
            <a:endParaRPr/>
          </a:p>
          <a:p>
            <a:pPr rtl="0" lvl="0">
              <a:spcBef>
                <a:spcPts val="0"/>
              </a:spcBef>
              <a:buNone/>
            </a:pPr>
            <a:r>
              <a:rPr lang="en"/>
              <a:t>Aside from the primary objectives, you can expect to experience secondary outcomes within your household. These include, but are not limited to, reduced number of apologies, increased smiling and happiness, decreased money spent on gifts, and increased consistency of properly cooled beverages.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No further information required for instruction.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Presenter Notes:</a:t>
            </a:r>
          </a:p>
          <a:p>
            <a:pPr rtl="0" lvl="0">
              <a:spcBef>
                <a:spcPts val="0"/>
              </a:spcBef>
              <a:buNone/>
            </a:pPr>
            <a:r>
              <a:t/>
            </a:r>
            <a:endParaRPr/>
          </a:p>
          <a:p>
            <a:pPr rtl="0">
              <a:spcBef>
                <a:spcPts val="0"/>
              </a:spcBef>
              <a:buNone/>
            </a:pPr>
            <a:r>
              <a:rPr lang="en"/>
              <a:t>A. Be sure that you know where the freezer, which is where ice cubes are generally stored, is located within your house.</a:t>
            </a:r>
          </a:p>
          <a:p>
            <a:pPr rtl="0">
              <a:spcBef>
                <a:spcPts val="0"/>
              </a:spcBef>
              <a:buNone/>
            </a:pPr>
            <a:r>
              <a:t/>
            </a:r>
            <a:endParaRPr/>
          </a:p>
          <a:p>
            <a:pPr rtl="0" lvl="0">
              <a:spcBef>
                <a:spcPts val="0"/>
              </a:spcBef>
              <a:buNone/>
            </a:pPr>
            <a:r>
              <a:rPr lang="en"/>
              <a:t>B. Some households will use multiple containers for storing ice cubes. You should be sure to familiarize yourself with the system used in your household before proceeding through the remainder of this step. Such systems may include, but are not limited to, being stored in the tray, a plastic bin, a plastic bag, or other watertight containers in the freezer.</a:t>
            </a:r>
          </a:p>
          <a:p>
            <a:pPr rtl="0" lvl="0">
              <a:spcBef>
                <a:spcPts val="0"/>
              </a:spcBef>
              <a:buNone/>
            </a:pPr>
            <a:r>
              <a:t/>
            </a:r>
            <a:endParaRPr/>
          </a:p>
          <a:p>
            <a:pPr rtl="0" lvl="0">
              <a:spcBef>
                <a:spcPts val="0"/>
              </a:spcBef>
              <a:buNone/>
            </a:pPr>
            <a:r>
              <a:rPr lang="en"/>
              <a:t>C. This information is vital before moving to the next portion of this step.  It will be required when you refer to the Ice Cube Replacement Agreement in order to make an accurate decision.</a:t>
            </a:r>
          </a:p>
          <a:p>
            <a:pPr rtl="0" lvl="0">
              <a:spcBef>
                <a:spcPts val="0"/>
              </a:spcBef>
              <a:buNone/>
            </a:pPr>
            <a:r>
              <a:t/>
            </a:r>
            <a:endParaRPr/>
          </a:p>
          <a:p>
            <a:pPr rtl="0" lvl="0">
              <a:spcBef>
                <a:spcPts val="0"/>
              </a:spcBef>
              <a:buNone/>
            </a:pPr>
            <a:r>
              <a:rPr lang="en"/>
              <a:t>D. The Ice Cube Replacement Agreement (ICRA) is a locally negotiated treaty between the primary household managers.  This ICRA may be negotiated in both formal and informal terms and breach of the ICRA can lead to dire consequences.  It will outlines the expectations around the replacement of consumed ice cubes, including the threshold between replacing the storage container and needing to make more ice cubes.  If an ICRA is not currently in place, it is safe to assume that the consumption of any number of ice cubes will require you to replace the consumed cubes.</a:t>
            </a:r>
          </a:p>
          <a:p>
            <a:pPr rtl="0" lvl="0">
              <a:spcBef>
                <a:spcPts val="0"/>
              </a:spcBef>
              <a:buNone/>
            </a:pPr>
            <a:r>
              <a:t/>
            </a:r>
            <a:endParaRPr/>
          </a:p>
          <a:p>
            <a:pPr rtl="0" lvl="0">
              <a:spcBef>
                <a:spcPts val="0"/>
              </a:spcBef>
              <a:buNone/>
            </a:pPr>
            <a:r>
              <a:rPr lang="en"/>
              <a:t>E. Decision made by comparing the recorded amount of remaining cubes with the information outlined in the ICRA. Some simple mathematics may be required.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Presenter Notes:</a:t>
            </a:r>
          </a:p>
          <a:p>
            <a:pPr rtl="0" lvl="0">
              <a:spcBef>
                <a:spcPts val="0"/>
              </a:spcBef>
              <a:buNone/>
            </a:pPr>
            <a:r>
              <a:t/>
            </a:r>
            <a:endParaRPr/>
          </a:p>
          <a:p>
            <a:pPr rtl="0" lvl="0">
              <a:spcBef>
                <a:spcPts val="0"/>
              </a:spcBef>
              <a:buNone/>
            </a:pPr>
            <a:r>
              <a:rPr lang="en"/>
              <a:t>A. Ice Cube Tray Variation - While the all ice cubes tray are designed for the same purpose, to hold water until it is frozen, there are many different designs.  Some trays are designed to create ice in different shapes while others use different plastics to, supposedly, aid in the removal of ice.  For the purpose of this lesson, we are assuming that you are using the most common form of ice cube tray: the hard plastic form that created small ice cubes or prisms.</a:t>
            </a:r>
          </a:p>
          <a:p>
            <a:pPr rtl="0" lvl="0">
              <a:spcBef>
                <a:spcPts val="0"/>
              </a:spcBef>
              <a:buNone/>
            </a:pPr>
            <a:r>
              <a:t/>
            </a:r>
            <a:endParaRPr/>
          </a:p>
          <a:p>
            <a:pPr rtl="0" lvl="0">
              <a:spcBef>
                <a:spcPts val="0"/>
              </a:spcBef>
              <a:buNone/>
            </a:pPr>
            <a:r>
              <a:rPr lang="en"/>
              <a:t>B.  Freezer - Any device that can lower to temperature of the water to below freezing (0 C) and hold it there for an extended period of time.  </a:t>
            </a:r>
          </a:p>
          <a:p>
            <a:pPr rtl="0" lvl="0">
              <a:spcBef>
                <a:spcPts val="0"/>
              </a:spcBef>
              <a:buNone/>
            </a:pPr>
            <a:r>
              <a:t/>
            </a:r>
            <a:endParaRPr/>
          </a:p>
          <a:p>
            <a:pPr rtl="0" lvl="0">
              <a:spcBef>
                <a:spcPts val="0"/>
              </a:spcBef>
              <a:buNone/>
            </a:pPr>
            <a:r>
              <a:rPr lang="en"/>
              <a:t>C. Water - While almost any liquid can be used, it is recommended that you start with using clean drinking water until you have mastered this process.  Once you are comfortable with this process, you may wish to use different liquids.  The choice of liquid may depend on the specific beverage you will use the ice in.  For example,  you may wish to used coffee as the liquid if you plan on using the ice in an Iced Coffee.</a:t>
            </a:r>
          </a:p>
          <a:p>
            <a:pPr rtl="0" lvl="0">
              <a:spcBef>
                <a:spcPts val="0"/>
              </a:spcBef>
              <a:buNone/>
            </a:pPr>
            <a:r>
              <a:t/>
            </a:r>
            <a:endParaRPr/>
          </a:p>
          <a:p>
            <a:pPr rtl="0" lvl="0">
              <a:spcBef>
                <a:spcPts val="0"/>
              </a:spcBef>
              <a:buNone/>
            </a:pPr>
            <a:r>
              <a:rPr lang="en"/>
              <a:t>D.  Optional Absorbent Material - While this is not required for the successful creation of ice cubes, you may wish to have a form of absorbent material on hand in case of spills.  This may be a requirement of your ICRA, based on your personal success history in this area.  Any material that can absorb large quantities of water will be appropriate.  These materials may include, but are not limited to, a dish towel, paper towel, nearby clothing, or a clean diaper.</a:t>
            </a:r>
          </a:p>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This is a vital step as the process of ice cube creation can be easily hampered by obstructions and collisions.  Take careful steps to ensure that you have taken all possible measures to ensure a clear and safe path between the water source and the freezer.  You may wish to support your ICRA by having another primary household manager inspect the area before proceeding.  This can support in the deflection of blame in case of a spill, collision or any other related ice cube making incidents.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Presenter Notes:</a:t>
            </a:r>
          </a:p>
          <a:p>
            <a:pPr rtl="0" lvl="0">
              <a:spcBef>
                <a:spcPts val="0"/>
              </a:spcBef>
              <a:buNone/>
            </a:pPr>
            <a:r>
              <a:t/>
            </a:r>
            <a:endParaRPr/>
          </a:p>
          <a:p>
            <a:pPr rtl="0" lvl="0">
              <a:spcBef>
                <a:spcPts val="0"/>
              </a:spcBef>
              <a:buNone/>
            </a:pPr>
            <a:r>
              <a:rPr lang="en"/>
              <a:t>A. Technique will depend on the model of faucet being applied.</a:t>
            </a:r>
          </a:p>
          <a:p>
            <a:pPr rtl="0" lvl="0">
              <a:spcBef>
                <a:spcPts val="0"/>
              </a:spcBef>
              <a:buNone/>
            </a:pPr>
            <a:r>
              <a:t/>
            </a:r>
            <a:endParaRPr/>
          </a:p>
          <a:p>
            <a:pPr rtl="0" lvl="0">
              <a:spcBef>
                <a:spcPts val="0"/>
              </a:spcBef>
              <a:buNone/>
            </a:pPr>
            <a:r>
              <a:rPr lang="en"/>
              <a:t>B. Hold the tray under the flow of water.  Move the tray around, filling each compartment until the desired fill level is reached.  The fill level is determined by the desired size of the ice cubes with more water creating bigger cubes.  This amount may be included in the ICRA.  If this is the case, be sure to fill with the agreed upon amount of water. </a:t>
            </a:r>
          </a:p>
          <a:p>
            <a:pPr rtl="0" lvl="0">
              <a:spcBef>
                <a:spcPts val="0"/>
              </a:spcBef>
              <a:buNone/>
            </a:pPr>
            <a:r>
              <a:t/>
            </a:r>
            <a:endParaRPr/>
          </a:p>
          <a:p>
            <a:pPr rtl="0" lvl="0">
              <a:spcBef>
                <a:spcPts val="0"/>
              </a:spcBef>
              <a:buNone/>
            </a:pPr>
            <a:r>
              <a:rPr lang="en"/>
              <a:t>C. This will test how well you completed Step 3 - Prepare Workspace.  Of course, all manner of outside forces can influence the success of this transfer.  Breathe deeply and move slowly to ensure maximum success and to reduce spilling.  If there are problems during this stage, you will need to begin this process again.  </a:t>
            </a:r>
          </a:p>
          <a:p>
            <a:pPr rtl="0" lvl="0">
              <a:spcBef>
                <a:spcPts val="0"/>
              </a:spcBef>
              <a:buNone/>
            </a:pPr>
            <a:r>
              <a:t/>
            </a:r>
            <a:endParaRPr/>
          </a:p>
          <a:p>
            <a:pPr rtl="0" lvl="0">
              <a:spcBef>
                <a:spcPts val="0"/>
              </a:spcBef>
              <a:buNone/>
            </a:pPr>
            <a:r>
              <a:rPr lang="en"/>
              <a:t>D. The time needed to achieve sufficiently frozen ice cubes will vary depending on the temperature of your freezer.  The colder the freezer, the shorter the time before your ice cubes are ready for use.  If you wish to achieve the highest levels of ice cube clarity, however, set your freezer to -1 C and allow a long period of time for freezing to occur.  If you don’t care about clarity (and it is not outlined in the ICRA), simply check repeatedly until you are satisfied with the level of freezing.  If you’re unsure if your cubes are done, remove the tray from the freezer and carefully watch the cubes while you tilt the tray back and forth.  If you see any hints of movement within the cubes, return to freezer and continue to wait.</a:t>
            </a:r>
          </a:p>
          <a:p>
            <a:pPr rtl="0" lvl="0">
              <a:spcBef>
                <a:spcPts val="0"/>
              </a:spcBef>
              <a:buNone/>
            </a:pPr>
            <a:r>
              <a:t/>
            </a:r>
            <a:endParaRPr/>
          </a:p>
          <a:p>
            <a:pPr>
              <a:spcBef>
                <a:spcPts val="0"/>
              </a:spcBef>
              <a:buNone/>
            </a:pPr>
            <a:r>
              <a:rPr lang="en"/>
              <a:t>E. Depending on the numbers of trays you can use and the amount of ice cubes that you require to meet the ICRA, this process may need to be repeated multiple times.  This amount may be influenced by outside factors, such as the weather and the type of beverage being cooled.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6.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a:spcBef>
                <a:spcPts val="0"/>
              </a:spcBef>
              <a:buNone/>
            </a:pPr>
            <a:r>
              <a:rPr lang="en"/>
              <a:t>How to Make Ice Cubes</a:t>
            </a:r>
          </a:p>
        </p:txBody>
      </p:sp>
      <p:sp>
        <p:nvSpPr>
          <p:cNvPr id="24" name="Shape 24"/>
          <p:cNvSpPr txBox="1"/>
          <p:nvPr>
            <p:ph idx="1" type="subTitle"/>
          </p:nvPr>
        </p:nvSpPr>
        <p:spPr>
          <a:xfrm>
            <a:off y="2840043" x="685800"/>
            <a:ext cy="2153999" cx="7772400"/>
          </a:xfrm>
          <a:prstGeom prst="rect">
            <a:avLst/>
          </a:prstGeom>
        </p:spPr>
        <p:txBody>
          <a:bodyPr bIns="91425" rIns="91425" lIns="91425" tIns="91425" anchor="t" anchorCtr="0">
            <a:noAutofit/>
          </a:bodyPr>
          <a:lstStyle/>
          <a:p>
            <a:pPr rtl="0" lvl="0">
              <a:spcBef>
                <a:spcPts val="0"/>
              </a:spcBef>
              <a:buNone/>
            </a:pPr>
            <a:r>
              <a:t/>
            </a:r>
            <a:endParaRPr/>
          </a:p>
          <a:p>
            <a:pPr rtl="0" lvl="0">
              <a:spcBef>
                <a:spcPts val="0"/>
              </a:spcBef>
              <a:buNone/>
            </a:pPr>
            <a:r>
              <a:rPr lang="en"/>
              <a:t>Brian Simmons</a:t>
            </a:r>
          </a:p>
          <a:p>
            <a:pPr rtl="0" lvl="0">
              <a:spcBef>
                <a:spcPts val="0"/>
              </a:spcBef>
              <a:buNone/>
            </a:pPr>
            <a:r>
              <a:rPr lang="en"/>
              <a:t>ETAD 803</a:t>
            </a:r>
          </a:p>
          <a:p>
            <a:pPr rtl="0"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nvSpPr>
        <p:spPr>
          <a:xfrm>
            <a:off y="1096600" x="617850"/>
            <a:ext cy="3382799" cx="7908300"/>
          </a:xfrm>
          <a:prstGeom prst="rect">
            <a:avLst/>
          </a:prstGeom>
          <a:noFill/>
          <a:ln>
            <a:noFill/>
          </a:ln>
        </p:spPr>
        <p:txBody>
          <a:bodyPr bIns="91425" rIns="91425" lIns="91425" tIns="91425" anchor="t" anchorCtr="0">
            <a:noAutofit/>
          </a:bodyPr>
          <a:lstStyle/>
          <a:p>
            <a:pPr rtl="0">
              <a:spcBef>
                <a:spcPts val="0"/>
              </a:spcBef>
              <a:buNone/>
            </a:pPr>
            <a:r>
              <a:t/>
            </a:r>
            <a:endParaRPr b="1" sz="3000"/>
          </a:p>
          <a:p>
            <a:pPr>
              <a:spcBef>
                <a:spcPts val="0"/>
              </a:spcBef>
              <a:buNone/>
            </a:pPr>
            <a:r>
              <a:rPr sz="2400" lang="en"/>
              <a:t>The learner will be able to determine if ice cubes need to be made and, if so, will be able to successfully make the required ice cubes.</a:t>
            </a:r>
          </a:p>
        </p:txBody>
      </p:sp>
      <p:sp>
        <p:nvSpPr>
          <p:cNvPr id="30" name="Shape 30"/>
          <p:cNvSpPr txBox="1"/>
          <p:nvPr>
            <p:ph type="title"/>
          </p:nvPr>
        </p:nvSpPr>
        <p:spPr>
          <a:xfrm>
            <a:off y="261099" x="457200"/>
            <a:ext cy="756899" cx="8229600"/>
          </a:xfrm>
          <a:prstGeom prst="rect">
            <a:avLst/>
          </a:prstGeom>
          <a:noFill/>
          <a:ln>
            <a:noFill/>
          </a:ln>
        </p:spPr>
        <p:txBody>
          <a:bodyPr bIns="91425" rIns="91425" lIns="91425" tIns="91425" anchor="b" anchorCtr="0">
            <a:noAutofit/>
          </a:bodyPr>
          <a:lstStyle/>
          <a:p>
            <a:pPr rtl="0" lvl="0">
              <a:spcBef>
                <a:spcPts val="0"/>
              </a:spcBef>
              <a:buNone/>
            </a:pPr>
            <a:r>
              <a:rPr sz="3000" lang="en"/>
              <a:t>Objective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nvSpPr>
        <p:spPr>
          <a:xfrm>
            <a:off y="559650" x="409350"/>
            <a:ext cy="4024200" cx="8325299"/>
          </a:xfrm>
          <a:prstGeom prst="rect">
            <a:avLst/>
          </a:prstGeom>
          <a:noFill/>
          <a:ln>
            <a:noFill/>
          </a:ln>
        </p:spPr>
        <p:txBody>
          <a:bodyPr bIns="91425" rIns="91425" lIns="91425" tIns="91425" anchor="ctr" anchorCtr="0">
            <a:noAutofit/>
          </a:bodyPr>
          <a:lstStyle/>
          <a:p>
            <a:pPr rtl="0" lvl="0">
              <a:spcBef>
                <a:spcPts val="0"/>
              </a:spcBef>
              <a:buNone/>
            </a:pPr>
            <a:r>
              <a:rPr sz="2400" lang="en">
                <a:solidFill>
                  <a:schemeClr val="dk1"/>
                </a:solidFill>
              </a:rPr>
              <a:t>This lesson has been split into the following sections:</a:t>
            </a:r>
          </a:p>
          <a:p>
            <a:pPr rtl="0" lvl="0">
              <a:spcBef>
                <a:spcPts val="0"/>
              </a:spcBef>
              <a:buNone/>
            </a:pPr>
            <a:r>
              <a:t/>
            </a:r>
            <a:endParaRPr sz="2400">
              <a:solidFill>
                <a:schemeClr val="dk1"/>
              </a:solidFill>
            </a:endParaRPr>
          </a:p>
          <a:p>
            <a:pPr rtl="0" lvl="0" indent="-381000" marL="457200">
              <a:spcBef>
                <a:spcPts val="0"/>
              </a:spcBef>
              <a:buClr>
                <a:schemeClr val="dk1"/>
              </a:buClr>
              <a:buSzPct val="100000"/>
              <a:buFont typeface="Arial"/>
              <a:buAutoNum type="arabicPeriod"/>
            </a:pPr>
            <a:r>
              <a:rPr sz="2400" lang="en">
                <a:solidFill>
                  <a:schemeClr val="dk1"/>
                </a:solidFill>
              </a:rPr>
              <a:t>Determine if Ice Cubes Need to be Made</a:t>
            </a:r>
          </a:p>
          <a:p>
            <a:pPr rtl="0" lvl="0" indent="-381000" marL="457200">
              <a:spcBef>
                <a:spcPts val="0"/>
              </a:spcBef>
              <a:buClr>
                <a:schemeClr val="dk1"/>
              </a:buClr>
              <a:buSzPct val="100000"/>
              <a:buFont typeface="Arial"/>
              <a:buAutoNum type="arabicPeriod"/>
            </a:pPr>
            <a:r>
              <a:rPr sz="2400" lang="en">
                <a:solidFill>
                  <a:schemeClr val="dk1"/>
                </a:solidFill>
              </a:rPr>
              <a:t>Gather Required Materials</a:t>
            </a:r>
          </a:p>
          <a:p>
            <a:pPr rtl="0" lvl="0" indent="-381000" marL="457200">
              <a:spcBef>
                <a:spcPts val="0"/>
              </a:spcBef>
              <a:buClr>
                <a:schemeClr val="dk1"/>
              </a:buClr>
              <a:buSzPct val="100000"/>
              <a:buFont typeface="Arial"/>
              <a:buAutoNum type="arabicPeriod"/>
            </a:pPr>
            <a:r>
              <a:rPr sz="2400" lang="en">
                <a:solidFill>
                  <a:schemeClr val="dk1"/>
                </a:solidFill>
              </a:rPr>
              <a:t>Prepare Workspace</a:t>
            </a:r>
          </a:p>
          <a:p>
            <a:pPr rtl="0" lvl="0" indent="-381000" marL="457200">
              <a:spcBef>
                <a:spcPts val="0"/>
              </a:spcBef>
              <a:buClr>
                <a:schemeClr val="dk1"/>
              </a:buClr>
              <a:buSzPct val="100000"/>
              <a:buFont typeface="Arial"/>
              <a:buAutoNum type="arabicPeriod"/>
            </a:pPr>
            <a:r>
              <a:rPr sz="2400" lang="en">
                <a:solidFill>
                  <a:schemeClr val="dk1"/>
                </a:solidFill>
              </a:rPr>
              <a:t>Make Ice Cubes</a:t>
            </a:r>
          </a:p>
        </p:txBody>
      </p:sp>
      <p:sp>
        <p:nvSpPr>
          <p:cNvPr id="36" name="Shape 36"/>
          <p:cNvSpPr txBox="1"/>
          <p:nvPr>
            <p:ph type="title"/>
          </p:nvPr>
        </p:nvSpPr>
        <p:spPr>
          <a:xfrm>
            <a:off y="261099" x="457200"/>
            <a:ext cy="756899" cx="8229600"/>
          </a:xfrm>
          <a:prstGeom prst="rect">
            <a:avLst/>
          </a:prstGeom>
          <a:noFill/>
          <a:ln>
            <a:noFill/>
          </a:ln>
        </p:spPr>
        <p:txBody>
          <a:bodyPr bIns="91425" rIns="91425" lIns="91425" tIns="91425" anchor="b" anchorCtr="0">
            <a:noAutofit/>
          </a:bodyPr>
          <a:lstStyle/>
          <a:p>
            <a:pPr rtl="0" lvl="0">
              <a:spcBef>
                <a:spcPts val="0"/>
              </a:spcBef>
              <a:buNone/>
            </a:pPr>
            <a:r>
              <a:rPr sz="3000" lang="en"/>
              <a:t>Lesson Outline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61099" x="457200"/>
            <a:ext cy="756899" cx="8229600"/>
          </a:xfrm>
          <a:prstGeom prst="rect">
            <a:avLst/>
          </a:prstGeom>
        </p:spPr>
        <p:txBody>
          <a:bodyPr bIns="91425" rIns="91425" lIns="91425" tIns="91425" anchor="b" anchorCtr="0">
            <a:noAutofit/>
          </a:bodyPr>
          <a:lstStyle/>
          <a:p>
            <a:pPr>
              <a:spcBef>
                <a:spcPts val="0"/>
              </a:spcBef>
              <a:buNone/>
            </a:pPr>
            <a:r>
              <a:rPr sz="3000" lang="en"/>
              <a:t>Determine If Ice Cubes Need To Be Made</a:t>
            </a:r>
          </a:p>
        </p:txBody>
      </p:sp>
      <p:sp>
        <p:nvSpPr>
          <p:cNvPr id="42" name="Shape 42"/>
          <p:cNvSpPr txBox="1"/>
          <p:nvPr>
            <p:ph idx="1" type="body"/>
          </p:nvPr>
        </p:nvSpPr>
        <p:spPr>
          <a:xfrm>
            <a:off y="1308300" x="252450"/>
            <a:ext cy="3308700" cx="8639099"/>
          </a:xfrm>
          <a:prstGeom prst="rect">
            <a:avLst/>
          </a:prstGeom>
        </p:spPr>
        <p:txBody>
          <a:bodyPr bIns="91425" rIns="91425" lIns="91425" tIns="91425" anchor="t" anchorCtr="0">
            <a:noAutofit/>
          </a:bodyPr>
          <a:lstStyle/>
          <a:p>
            <a:pPr rtl="0" lvl="1" indent="-381000" marL="914400">
              <a:lnSpc>
                <a:spcPct val="115000"/>
              </a:lnSpc>
              <a:spcBef>
                <a:spcPts val="0"/>
              </a:spcBef>
              <a:buClr>
                <a:schemeClr val="dk1"/>
              </a:buClr>
              <a:buSzPct val="80000"/>
              <a:buFont typeface="Arial"/>
              <a:buAutoNum type="alphaLcPeriod"/>
            </a:pPr>
            <a:r>
              <a:rPr lang="en"/>
              <a:t>Open freezer door.</a:t>
            </a:r>
          </a:p>
          <a:p>
            <a:pPr rtl="0" lvl="1" indent="-381000" marL="914400">
              <a:lnSpc>
                <a:spcPct val="115000"/>
              </a:lnSpc>
              <a:spcBef>
                <a:spcPts val="0"/>
              </a:spcBef>
              <a:buClr>
                <a:schemeClr val="dk1"/>
              </a:buClr>
              <a:buSzPct val="80000"/>
              <a:buFont typeface="Arial"/>
              <a:buAutoNum type="alphaLcPeriod"/>
            </a:pPr>
            <a:r>
              <a:rPr lang="en"/>
              <a:t>Check contents of ice cube storage container.</a:t>
            </a:r>
          </a:p>
          <a:p>
            <a:pPr rtl="0" lvl="1" indent="-381000" marL="914400">
              <a:lnSpc>
                <a:spcPct val="115000"/>
              </a:lnSpc>
              <a:spcBef>
                <a:spcPts val="0"/>
              </a:spcBef>
              <a:buClr>
                <a:schemeClr val="dk1"/>
              </a:buClr>
              <a:buSzPct val="80000"/>
              <a:buFont typeface="Arial"/>
              <a:buAutoNum type="alphaLcPeriod"/>
            </a:pPr>
            <a:r>
              <a:rPr lang="en"/>
              <a:t>Count remaining cube of ice. Record carefully.</a:t>
            </a:r>
          </a:p>
          <a:p>
            <a:pPr rtl="0" lvl="1" indent="-381000" marL="914400">
              <a:lnSpc>
                <a:spcPct val="115000"/>
              </a:lnSpc>
              <a:spcBef>
                <a:spcPts val="0"/>
              </a:spcBef>
              <a:buClr>
                <a:schemeClr val="dk1"/>
              </a:buClr>
              <a:buSzPct val="80000"/>
              <a:buFont typeface="Arial"/>
              <a:buAutoNum type="alphaLcPeriod"/>
            </a:pPr>
            <a:r>
              <a:rPr lang="en"/>
              <a:t>Refer to locally negotiated Ice Cube Replacement Agreement.</a:t>
            </a:r>
          </a:p>
          <a:p>
            <a:pPr rtl="0" lvl="1" indent="-381000" marL="914400">
              <a:lnSpc>
                <a:spcPct val="115000"/>
              </a:lnSpc>
              <a:spcBef>
                <a:spcPts val="0"/>
              </a:spcBef>
              <a:buClr>
                <a:schemeClr val="dk1"/>
              </a:buClr>
              <a:buSzPct val="80000"/>
              <a:buFont typeface="Arial"/>
              <a:buAutoNum type="alphaLcPeriod"/>
            </a:pPr>
            <a:r>
              <a:rPr lang="en"/>
              <a:t>Decide if ice cubes need to be made. </a:t>
            </a:r>
          </a:p>
          <a:p>
            <a:pPr lvl="1" indent="-381000" marL="914400">
              <a:lnSpc>
                <a:spcPct val="115000"/>
              </a:lnSpc>
              <a:spcBef>
                <a:spcPts val="0"/>
              </a:spcBef>
              <a:buClr>
                <a:schemeClr val="dk1"/>
              </a:buClr>
              <a:buSzPct val="80000"/>
              <a:buFont typeface="Arial"/>
              <a:buAutoNum type="alphaLcPeriod"/>
            </a:pPr>
            <a:r>
              <a:rPr lang="en"/>
              <a:t>If ice cubes need to be made, continue to Step 2.</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000" lang="en"/>
              <a:t>Gather Required Materials</a:t>
            </a:r>
          </a:p>
        </p:txBody>
      </p:sp>
      <p:sp>
        <p:nvSpPr>
          <p:cNvPr id="48" name="Shape 48"/>
          <p:cNvSpPr txBox="1"/>
          <p:nvPr>
            <p:ph idx="1" type="body"/>
          </p:nvPr>
        </p:nvSpPr>
        <p:spPr>
          <a:xfrm>
            <a:off y="1200150" x="457200"/>
            <a:ext cy="3725699" cx="8576999"/>
          </a:xfrm>
          <a:prstGeom prst="rect">
            <a:avLst/>
          </a:prstGeom>
        </p:spPr>
        <p:txBody>
          <a:bodyPr bIns="91425" rIns="91425" lIns="91425" tIns="91425" anchor="t" anchorCtr="0">
            <a:noAutofit/>
          </a:bodyPr>
          <a:lstStyle/>
          <a:p>
            <a:pPr rtl="0" lvl="0" indent="0" marL="0">
              <a:lnSpc>
                <a:spcPct val="115000"/>
              </a:lnSpc>
              <a:spcBef>
                <a:spcPts val="0"/>
              </a:spcBef>
              <a:buClr>
                <a:schemeClr val="dk1"/>
              </a:buClr>
              <a:buSzPct val="45833"/>
              <a:buFont typeface="Arial"/>
              <a:buNone/>
            </a:pPr>
            <a:r>
              <a:rPr sz="2400" lang="en"/>
              <a:t>This task requires the following materials:</a:t>
            </a:r>
          </a:p>
          <a:p>
            <a:pPr rtl="0" lvl="0" indent="-381000" marL="914400">
              <a:lnSpc>
                <a:spcPct val="115000"/>
              </a:lnSpc>
              <a:spcBef>
                <a:spcPts val="0"/>
              </a:spcBef>
              <a:buClr>
                <a:schemeClr val="dk1"/>
              </a:buClr>
              <a:buSzPct val="100000"/>
              <a:buFont typeface="Arial"/>
              <a:buChar char="●"/>
            </a:pPr>
            <a:r>
              <a:rPr sz="2400" lang="en"/>
              <a:t>Ice cube tray</a:t>
            </a:r>
          </a:p>
          <a:p>
            <a:pPr rtl="0" lvl="0" indent="-381000" marL="914400">
              <a:lnSpc>
                <a:spcPct val="115000"/>
              </a:lnSpc>
              <a:spcBef>
                <a:spcPts val="0"/>
              </a:spcBef>
              <a:buClr>
                <a:schemeClr val="dk1"/>
              </a:buClr>
              <a:buSzPct val="100000"/>
              <a:buFont typeface="Arial"/>
              <a:buChar char="●"/>
            </a:pPr>
            <a:r>
              <a:rPr sz="2400" lang="en"/>
              <a:t>Freezer</a:t>
            </a:r>
          </a:p>
          <a:p>
            <a:pPr rtl="0" lvl="0" indent="-381000" marL="914400">
              <a:lnSpc>
                <a:spcPct val="115000"/>
              </a:lnSpc>
              <a:spcBef>
                <a:spcPts val="0"/>
              </a:spcBef>
              <a:buClr>
                <a:schemeClr val="dk1"/>
              </a:buClr>
              <a:buSzPct val="100000"/>
              <a:buFont typeface="Arial"/>
              <a:buChar char="●"/>
            </a:pPr>
            <a:r>
              <a:rPr sz="2400" lang="en"/>
              <a:t>Water</a:t>
            </a:r>
          </a:p>
          <a:p>
            <a:pPr rtl="0" lvl="0" indent="-381000" marL="914400">
              <a:lnSpc>
                <a:spcPct val="115000"/>
              </a:lnSpc>
              <a:spcBef>
                <a:spcPts val="0"/>
              </a:spcBef>
              <a:buClr>
                <a:schemeClr val="dk1"/>
              </a:buClr>
              <a:buSzPct val="100000"/>
              <a:buFont typeface="Arial"/>
              <a:buChar char="●"/>
            </a:pPr>
            <a:r>
              <a:rPr sz="2400" lang="en"/>
              <a:t>Optional: Absorbent Material (Rag, Paper Towel, Cat, etc)</a:t>
            </a:r>
          </a:p>
          <a:p>
            <a:pPr rtl="0" lvl="0">
              <a:lnSpc>
                <a:spcPct val="115000"/>
              </a:lnSpc>
              <a:spcBef>
                <a:spcPts val="0"/>
              </a:spcBef>
              <a:buClr>
                <a:schemeClr val="dk1"/>
              </a:buClr>
              <a:buFont typeface="Arial"/>
              <a:buNone/>
            </a:pPr>
            <a:r>
              <a:t/>
            </a:r>
            <a:endParaRPr sz="2400"/>
          </a:p>
          <a:p>
            <a:pPr lvl="0">
              <a:lnSpc>
                <a:spcPct val="115000"/>
              </a:lnSpc>
              <a:spcBef>
                <a:spcPts val="0"/>
              </a:spcBef>
              <a:buClr>
                <a:schemeClr val="dk1"/>
              </a:buClr>
              <a:buSzPct val="45833"/>
              <a:buFont typeface="Arial"/>
              <a:buNone/>
            </a:pPr>
            <a:r>
              <a:rPr sz="2400" lang="en"/>
              <a:t>Gather all materials in an area near the primary water source.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000" lang="en"/>
              <a:t>Prepare Workspace</a:t>
            </a:r>
          </a:p>
        </p:txBody>
      </p:sp>
      <p:sp>
        <p:nvSpPr>
          <p:cNvPr id="54" name="Shape 5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0" marL="0">
              <a:lnSpc>
                <a:spcPct val="115000"/>
              </a:lnSpc>
              <a:spcBef>
                <a:spcPts val="0"/>
              </a:spcBef>
              <a:buNone/>
            </a:pPr>
            <a:r>
              <a:t/>
            </a:r>
            <a:endParaRPr/>
          </a:p>
          <a:p>
            <a:pPr rtl="0" lvl="1" indent="-381000" marL="914400">
              <a:lnSpc>
                <a:spcPct val="115000"/>
              </a:lnSpc>
              <a:spcBef>
                <a:spcPts val="0"/>
              </a:spcBef>
              <a:buClr>
                <a:schemeClr val="dk1"/>
              </a:buClr>
              <a:buSzPct val="80000"/>
              <a:buFont typeface="Arial"/>
              <a:buAutoNum type="alphaLcPeriod"/>
            </a:pPr>
            <a:r>
              <a:rPr lang="en"/>
              <a:t>Clear path between water source and freezer</a:t>
            </a:r>
          </a:p>
          <a:p>
            <a:pPr rtl="0" lvl="1" indent="-381000" marL="914400">
              <a:lnSpc>
                <a:spcPct val="115000"/>
              </a:lnSpc>
              <a:spcBef>
                <a:spcPts val="0"/>
              </a:spcBef>
              <a:buClr>
                <a:schemeClr val="dk1"/>
              </a:buClr>
              <a:buSzPct val="80000"/>
              <a:buFont typeface="Arial"/>
              <a:buAutoNum type="alphaLcPeriod"/>
            </a:pPr>
            <a:r>
              <a:rPr lang="en"/>
              <a:t>Instruct small children to stay away from path</a:t>
            </a:r>
          </a:p>
          <a:p>
            <a:pPr rtl="0" lvl="1" indent="-381000" marL="914400">
              <a:lnSpc>
                <a:spcPct val="115000"/>
              </a:lnSpc>
              <a:spcBef>
                <a:spcPts val="0"/>
              </a:spcBef>
              <a:buClr>
                <a:schemeClr val="dk1"/>
              </a:buClr>
              <a:buSzPct val="80000"/>
              <a:buFont typeface="Arial"/>
              <a:buAutoNum type="alphaLcPeriod"/>
            </a:pPr>
            <a:r>
              <a:rPr lang="en"/>
              <a:t>Contain small animals in a different area</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000" lang="en"/>
              <a:t>Make Ice Cubes</a:t>
            </a:r>
          </a:p>
        </p:txBody>
      </p:sp>
      <p:sp>
        <p:nvSpPr>
          <p:cNvPr id="60" name="Shape 6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1" indent="-381000" marL="914400">
              <a:lnSpc>
                <a:spcPct val="115000"/>
              </a:lnSpc>
              <a:spcBef>
                <a:spcPts val="0"/>
              </a:spcBef>
              <a:buClr>
                <a:schemeClr val="dk1"/>
              </a:buClr>
              <a:buSzPct val="80000"/>
              <a:buFont typeface="Arial"/>
              <a:buAutoNum type="alphaLcPeriod"/>
            </a:pPr>
            <a:r>
              <a:rPr lang="en"/>
              <a:t>Turn on tap</a:t>
            </a:r>
          </a:p>
          <a:p>
            <a:pPr rtl="0" lvl="1" indent="-381000" marL="914400">
              <a:lnSpc>
                <a:spcPct val="115000"/>
              </a:lnSpc>
              <a:spcBef>
                <a:spcPts val="0"/>
              </a:spcBef>
              <a:buClr>
                <a:schemeClr val="dk1"/>
              </a:buClr>
              <a:buSzPct val="80000"/>
              <a:buFont typeface="Arial"/>
              <a:buAutoNum type="alphaLcPeriod"/>
            </a:pPr>
            <a:r>
              <a:rPr lang="en"/>
              <a:t>Fill ice cube tray (How full?)</a:t>
            </a:r>
          </a:p>
          <a:p>
            <a:pPr rtl="0" lvl="1" indent="-381000" marL="914400">
              <a:lnSpc>
                <a:spcPct val="115000"/>
              </a:lnSpc>
              <a:spcBef>
                <a:spcPts val="0"/>
              </a:spcBef>
              <a:buClr>
                <a:schemeClr val="dk1"/>
              </a:buClr>
              <a:buSzPct val="80000"/>
              <a:buFont typeface="Arial"/>
              <a:buAutoNum type="alphaLcPeriod"/>
            </a:pPr>
            <a:r>
              <a:rPr lang="en"/>
              <a:t>Carefully place tray in freezer (test of your completion of Step 3)</a:t>
            </a:r>
          </a:p>
          <a:p>
            <a:pPr rtl="0" lvl="1" indent="-381000" marL="914400">
              <a:lnSpc>
                <a:spcPct val="115000"/>
              </a:lnSpc>
              <a:spcBef>
                <a:spcPts val="0"/>
              </a:spcBef>
              <a:buClr>
                <a:schemeClr val="dk1"/>
              </a:buClr>
              <a:buSzPct val="80000"/>
              <a:buFont typeface="Arial"/>
              <a:buAutoNum type="alphaLcPeriod"/>
            </a:pPr>
            <a:r>
              <a:rPr lang="en"/>
              <a:t>Wait (Time approximate?)</a:t>
            </a:r>
          </a:p>
          <a:p>
            <a:pPr lvl="1" indent="-381000" marL="914400">
              <a:lnSpc>
                <a:spcPct val="115000"/>
              </a:lnSpc>
              <a:spcBef>
                <a:spcPts val="0"/>
              </a:spcBef>
              <a:buClr>
                <a:schemeClr val="dk1"/>
              </a:buClr>
              <a:buSzPct val="80000"/>
              <a:buFont typeface="Arial"/>
              <a:buAutoNum type="alphaLcPeriod"/>
            </a:pPr>
            <a:r>
              <a:rPr lang="en"/>
              <a:t>Repeat as required (Hot weather, particular beverages)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Congratulations!</a:t>
            </a:r>
          </a:p>
        </p:txBody>
      </p:sp>
      <p:sp>
        <p:nvSpPr>
          <p:cNvPr id="66" name="Shape 6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lang="en"/>
              <a:t>If you followed the steps correctly, you have now made Ice Cubes in accordance to your ICRA.</a:t>
            </a:r>
          </a:p>
          <a:p>
            <a:pPr rtl="0">
              <a:spcBef>
                <a:spcPts val="0"/>
              </a:spcBef>
              <a:buNone/>
            </a:pPr>
            <a:r>
              <a:t/>
            </a:r>
            <a:endParaRPr/>
          </a:p>
          <a:p>
            <a:pPr>
              <a:spcBef>
                <a:spcPts val="0"/>
              </a:spcBef>
              <a:buNone/>
            </a:pPr>
            <a:r>
              <a:rPr lang="en"/>
              <a:t>Please review this guide at any time if you need a reminder on the Ice Cube making process.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